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35B56E-A367-044A-8516-79E89626B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B87ACDC-84D1-6A44-85E8-DBB06D4BE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97F8E0-24E1-6F4E-8C71-A0DF64D9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F966-B627-ED4C-A8C0-CB835ACF6CF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6D335B-ED5C-5641-8812-6901F4CB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0DECAC-3838-BD48-B3A9-629B46D6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255-DC5A-F844-89A5-60325B5DD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8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1BB21-681F-0341-B480-9EC4A611D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1751E4-0F7A-8F45-B8B9-E73E23166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1708BD-0972-1A41-AFD4-1A8E6FC7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F966-B627-ED4C-A8C0-CB835ACF6CF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F9AD0E-98C4-A543-8C54-DD58C277A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5002E4-EA87-1643-B76A-EE7E253E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255-DC5A-F844-89A5-60325B5DD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7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02BCFA9-A121-AC40-89AD-86CA67D79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60D0208-5965-9C46-A171-A2374C671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2ADD1B-07CF-5645-96E6-7AD6CED5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F966-B627-ED4C-A8C0-CB835ACF6CF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B4D9C1-20DF-544B-80E9-DD918BFA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8B010A-0AD6-5F4D-AF4A-B735AF85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255-DC5A-F844-89A5-60325B5DD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6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DC8D48-3515-984A-9FAA-54C10F41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BC4C72-D68F-254D-AF24-C77C6A584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3E258B-10C4-8C4A-A22E-48717044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F966-B627-ED4C-A8C0-CB835ACF6CF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F69616-F16F-4943-9F2A-BD0E6C2A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F99BA6-3488-B74E-A276-2CBA45C6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255-DC5A-F844-89A5-60325B5DD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4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FED220-D00E-0D4C-ABDA-99DE3F3D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E1FDA0-BFA4-1C4B-AAD3-FA324C56A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67CB14-6AC0-074F-A389-4C8CBEB3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F966-B627-ED4C-A8C0-CB835ACF6CF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33649E-3E9B-1B49-8DD3-CE4EC57AB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69F458-F8BC-D641-B9A3-7D9554EA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255-DC5A-F844-89A5-60325B5DD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1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093E28-1394-CA4A-96F1-65542DC6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4F523F-0A49-F54D-837C-0829C7D3F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B20578-F1BA-0C42-AEB9-F01FB5A30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CF1FC4-4DB5-0841-9377-6F7FA2D47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F966-B627-ED4C-A8C0-CB835ACF6CF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42295A-F430-EB4A-BE9C-DE16E110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59D581-6474-DA48-92A9-B7A22FDA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255-DC5A-F844-89A5-60325B5DD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5F1297-0B2D-B947-90EF-0E2C447A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7A8FCE-F4C1-F34A-B451-02BA839F3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5C39AE9-3BC8-EC45-A884-17BC6B6A4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D2DAF8E-8D3C-3C42-B84F-ECFA9FBBF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EF7989A-B21E-394F-BD49-2301F9832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556DD42-B306-5A41-86E8-4E0124EF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F966-B627-ED4C-A8C0-CB835ACF6CF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B528F82-88B6-8642-AC5D-31BF8723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018CE7-A3A4-0E46-B69E-C83566D4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255-DC5A-F844-89A5-60325B5DD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1747D5-48C2-3A4A-9C58-DCDC5A8C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CBAFAC-6FBF-8144-A1FF-C5058941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F966-B627-ED4C-A8C0-CB835ACF6CF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A40E84-8673-2A4C-9F82-C6034B9C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8A196AD-2404-3F41-8EE7-17467763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255-DC5A-F844-89A5-60325B5DD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6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A3924B2-C7F4-5249-B375-D94499E4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F966-B627-ED4C-A8C0-CB835ACF6CF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E9431A3-1FDE-0C46-AA7F-8FB6ADF2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1CCD92C-0A17-C64D-A381-02E86D56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255-DC5A-F844-89A5-60325B5DD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3E998-E78D-A44F-BE7D-61C5B033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A3602F-8879-8648-A5DA-DDEFE5422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397128-196B-5240-936F-D3F134AC2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00F6F7-F839-C349-8CD4-BA98EE94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F966-B627-ED4C-A8C0-CB835ACF6CF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1E14AC-059E-4148-98B9-4AAE7812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79E789-0A49-7045-8155-01EE8CAD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255-DC5A-F844-89A5-60325B5DD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8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688FE2-18F8-5E43-AB7D-7E90867E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1FA0BE4-E541-6340-AAEE-C79AE2A0F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4ABD867-B9B6-8340-8B8F-D20450CF1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FB69C8-9123-CA42-831D-F5638387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F966-B627-ED4C-A8C0-CB835ACF6CF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64C834-4BA6-114E-98EF-1408A80B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5009D9-B6A2-3F49-BB52-C7B53EF2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4255-DC5A-F844-89A5-60325B5DD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1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9D4D37-EC2A-7C4D-84FA-EE7A5B8E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A1452C-89A9-6C45-AA46-D7E5308F8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43D838-5891-6341-82D4-4E939230A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F966-B627-ED4C-A8C0-CB835ACF6CFC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BB81E0-5D07-7A47-A743-8BA2FF6FD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44E371-3713-164F-BD37-D5448CE71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F4255-DC5A-F844-89A5-60325B5DD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7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A932AA-D36D-2D46-B1A6-8D0E3F190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Unit 4: Physiology ad Anatomy Knowledge Organiser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119FFC9-1D5A-3D48-9333-D7C6D5C3CC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The sensory systems, malfunctions and their imapt on individuals.</a:t>
            </a:r>
          </a:p>
        </p:txBody>
      </p:sp>
    </p:spTree>
    <p:extLst>
      <p:ext uri="{BB962C8B-B14F-4D97-AF65-F5344CB8AC3E}">
        <p14:creationId xmlns:p14="http://schemas.microsoft.com/office/powerpoint/2010/main" val="202795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002DFB-8CA4-F14C-B54C-68787898A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704453"/>
            <a:ext cx="5435600" cy="5169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Structure of the eye:</a:t>
            </a:r>
          </a:p>
          <a:p>
            <a:r>
              <a:rPr lang="en-US" sz="1100" b="1" dirty="0"/>
              <a:t>Pupil –</a:t>
            </a:r>
            <a:r>
              <a:rPr lang="en-US" sz="1100" dirty="0"/>
              <a:t>light passes through this opening in the middle of the eye</a:t>
            </a:r>
          </a:p>
          <a:p>
            <a:r>
              <a:rPr lang="en-US" sz="1100" b="1" dirty="0"/>
              <a:t>Iris – </a:t>
            </a:r>
            <a:r>
              <a:rPr lang="en-US" sz="1100" dirty="0"/>
              <a:t>visible coloured ring at the front of the eye, it adjusts to the </a:t>
            </a:r>
            <a:r>
              <a:rPr lang="en-US" sz="1100" dirty="0" smtClean="0"/>
              <a:t>amount </a:t>
            </a:r>
            <a:r>
              <a:rPr lang="en-US" sz="1100" dirty="0"/>
              <a:t>of light entering the eye through the pupil</a:t>
            </a:r>
            <a:r>
              <a:rPr lang="en-US" sz="1100" b="1" dirty="0"/>
              <a:t>.</a:t>
            </a:r>
          </a:p>
          <a:p>
            <a:r>
              <a:rPr lang="en-US" sz="1100" b="1" dirty="0"/>
              <a:t>Tear glands – </a:t>
            </a:r>
            <a:r>
              <a:rPr lang="en-US" sz="1100" dirty="0"/>
              <a:t>also known as the </a:t>
            </a:r>
            <a:r>
              <a:rPr lang="en-US" sz="1100" dirty="0" err="1"/>
              <a:t>lacrimal</a:t>
            </a:r>
            <a:r>
              <a:rPr lang="en-US" sz="1100" dirty="0"/>
              <a:t> glands – produce tears to clean </a:t>
            </a:r>
            <a:r>
              <a:rPr lang="en-US" sz="1100" dirty="0" smtClean="0"/>
              <a:t>and lubricate </a:t>
            </a:r>
            <a:r>
              <a:rPr lang="en-US" sz="1100" dirty="0"/>
              <a:t>the eye. Tears contain salt which is a natural antiseptic – has the ability </a:t>
            </a:r>
            <a:r>
              <a:rPr lang="en-US" sz="1100" dirty="0" smtClean="0"/>
              <a:t>to </a:t>
            </a:r>
            <a:r>
              <a:rPr lang="en-US" sz="1100" dirty="0"/>
              <a:t>defend against infection.</a:t>
            </a:r>
          </a:p>
          <a:p>
            <a:r>
              <a:rPr lang="en-US" sz="1100" b="1" dirty="0"/>
              <a:t>Aqueous and vitreous </a:t>
            </a:r>
            <a:r>
              <a:rPr lang="en-US" sz="1100" b="1" dirty="0" err="1"/>
              <a:t>humours</a:t>
            </a:r>
            <a:r>
              <a:rPr lang="en-US" sz="1100" b="1" dirty="0"/>
              <a:t> – </a:t>
            </a:r>
            <a:r>
              <a:rPr lang="en-US" sz="1100" dirty="0"/>
              <a:t>watery, jelly-like fluids that fill the eye – keeping the eye in shape and nourishing it.</a:t>
            </a:r>
          </a:p>
          <a:p>
            <a:r>
              <a:rPr lang="en-US" sz="1100" b="1" dirty="0"/>
              <a:t>Conjunctiva </a:t>
            </a:r>
            <a:r>
              <a:rPr lang="en-US" sz="1100" dirty="0"/>
              <a:t>– thin membrane which protects the cornea.</a:t>
            </a:r>
          </a:p>
          <a:p>
            <a:r>
              <a:rPr lang="en-US" sz="1100" b="1" dirty="0"/>
              <a:t>Cornea </a:t>
            </a:r>
            <a:r>
              <a:rPr lang="en-US" sz="1100" dirty="0"/>
              <a:t>-  transparent front of the eye, light t=rays pass </a:t>
            </a:r>
            <a:r>
              <a:rPr lang="en-US" sz="1100" dirty="0" smtClean="0"/>
              <a:t>though </a:t>
            </a:r>
            <a:r>
              <a:rPr lang="en-US" sz="1100" dirty="0"/>
              <a:t>it to the retina.</a:t>
            </a:r>
          </a:p>
          <a:p>
            <a:r>
              <a:rPr lang="en-US" sz="1100" b="1" dirty="0"/>
              <a:t>Retina</a:t>
            </a:r>
            <a:r>
              <a:rPr lang="en-US" sz="1100" dirty="0"/>
              <a:t> – inner lining of the eye – contains light </a:t>
            </a:r>
            <a:r>
              <a:rPr lang="en-US" sz="1100" dirty="0" smtClean="0"/>
              <a:t>sensitive </a:t>
            </a:r>
            <a:r>
              <a:rPr lang="en-US" sz="1100" dirty="0"/>
              <a:t>cells that are called rod and cones.</a:t>
            </a:r>
          </a:p>
          <a:p>
            <a:r>
              <a:rPr lang="en-US" sz="1100" b="1" dirty="0"/>
              <a:t>Macula</a:t>
            </a:r>
            <a:r>
              <a:rPr lang="en-US" sz="1100" dirty="0"/>
              <a:t> – high concentration of photoreceptor cells, these detect light ad send signals to the brain – this </a:t>
            </a:r>
            <a:r>
              <a:rPr lang="en-US" sz="1100" dirty="0" smtClean="0"/>
              <a:t>then </a:t>
            </a:r>
            <a:r>
              <a:rPr lang="en-US" sz="1100" dirty="0"/>
              <a:t>interprets them as images.</a:t>
            </a:r>
          </a:p>
          <a:p>
            <a:r>
              <a:rPr lang="en-US" sz="1100" b="1" dirty="0" smtClean="0"/>
              <a:t>Optic </a:t>
            </a:r>
            <a:r>
              <a:rPr lang="en-US" sz="1100" b="1" dirty="0"/>
              <a:t>nerve </a:t>
            </a:r>
            <a:r>
              <a:rPr lang="en-US" sz="1100" dirty="0"/>
              <a:t>– where the nerve cells exit the eye – no rods or cones so known as the blind spot.</a:t>
            </a:r>
          </a:p>
          <a:p>
            <a:r>
              <a:rPr lang="en-US" sz="1100" b="1" dirty="0" err="1"/>
              <a:t>Ciliary</a:t>
            </a:r>
            <a:r>
              <a:rPr lang="en-US" sz="1100" b="1" dirty="0"/>
              <a:t> muscle </a:t>
            </a:r>
            <a:r>
              <a:rPr lang="en-US" sz="1100" dirty="0"/>
              <a:t>– enables the lens to change shape for focusing – contracts to stretch to the lens, making it flatter and thinner.</a:t>
            </a:r>
          </a:p>
          <a:p>
            <a:r>
              <a:rPr lang="en-US" sz="1100" b="1" dirty="0"/>
              <a:t>Supersensory </a:t>
            </a:r>
            <a:r>
              <a:rPr lang="en-US" sz="1100" b="1" dirty="0" smtClean="0"/>
              <a:t>ligaments </a:t>
            </a:r>
            <a:r>
              <a:rPr lang="en-US" sz="1100" dirty="0"/>
              <a:t>– </a:t>
            </a:r>
            <a:r>
              <a:rPr lang="en-US" sz="1100" dirty="0" smtClean="0"/>
              <a:t>attached </a:t>
            </a:r>
            <a:r>
              <a:rPr lang="en-US" sz="1100" dirty="0"/>
              <a:t>to the </a:t>
            </a:r>
            <a:r>
              <a:rPr lang="en-US" sz="1100" dirty="0" err="1"/>
              <a:t>ciliary</a:t>
            </a:r>
            <a:r>
              <a:rPr lang="en-US" sz="1100" dirty="0"/>
              <a:t> muscle.</a:t>
            </a:r>
          </a:p>
          <a:p>
            <a:r>
              <a:rPr lang="en-US" sz="1100" b="1" dirty="0"/>
              <a:t>Lens</a:t>
            </a:r>
            <a:r>
              <a:rPr lang="en-US" sz="1100" dirty="0"/>
              <a:t> – focuses light entering the eye</a:t>
            </a:r>
            <a:r>
              <a:rPr lang="en-US" sz="1100" dirty="0" smtClean="0"/>
              <a:t>.</a:t>
            </a:r>
          </a:p>
          <a:p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90F40E-3B30-9D4A-A929-A8A2A90F6DB4}"/>
              </a:ext>
            </a:extLst>
          </p:cNvPr>
          <p:cNvSpPr txBox="1"/>
          <p:nvPr/>
        </p:nvSpPr>
        <p:spPr>
          <a:xfrm>
            <a:off x="203200" y="226625"/>
            <a:ext cx="13462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The Eye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6CE650-A762-2647-8EFA-E9D608008CCA}"/>
              </a:ext>
            </a:extLst>
          </p:cNvPr>
          <p:cNvSpPr txBox="1"/>
          <p:nvPr/>
        </p:nvSpPr>
        <p:spPr>
          <a:xfrm>
            <a:off x="5181600" y="23749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96482"/>
            <a:ext cx="5562600" cy="546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41493" y="696482"/>
            <a:ext cx="168850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/>
              <a:t>Exam Tip:</a:t>
            </a:r>
          </a:p>
          <a:p>
            <a:r>
              <a:rPr lang="en-GB" sz="1200" dirty="0" smtClean="0"/>
              <a:t>Make sure you can label a diagram of the eye.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1945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BFF306-9F8C-3F4E-85B5-DD6072DDEC7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0" y="284860"/>
            <a:ext cx="5410200" cy="45294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b="1" dirty="0"/>
              <a:t>Malfunctions of the eye:</a:t>
            </a:r>
          </a:p>
          <a:p>
            <a:pPr algn="l">
              <a:buNone/>
            </a:pPr>
            <a:r>
              <a:rPr lang="en-US" sz="1200" b="1" dirty="0" smtClean="0"/>
              <a:t>Glaucoma</a:t>
            </a:r>
          </a:p>
          <a:p>
            <a:pPr algn="l">
              <a:buNone/>
            </a:pPr>
            <a:r>
              <a:rPr lang="en-US" sz="1100" b="1" dirty="0" smtClean="0"/>
              <a:t>Possible </a:t>
            </a:r>
            <a:r>
              <a:rPr lang="en-US" sz="1100" b="1" dirty="0"/>
              <a:t>causes: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Most cases are caused by a build up of pressure in the eye due to the fluid from the aqueous </a:t>
            </a:r>
            <a:r>
              <a:rPr lang="en-US" sz="1100" dirty="0" err="1"/>
              <a:t>humour</a:t>
            </a:r>
            <a:r>
              <a:rPr lang="en-US" sz="1100" dirty="0"/>
              <a:t> isn’t able to drain properly – causing damage to the optic nerve.</a:t>
            </a:r>
          </a:p>
          <a:p>
            <a:pPr algn="l">
              <a:buNone/>
            </a:pPr>
            <a:r>
              <a:rPr lang="en-US" sz="1100" b="1" dirty="0"/>
              <a:t>Risks can be increased by: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Age – </a:t>
            </a:r>
            <a:r>
              <a:rPr lang="en-US" sz="1100" dirty="0" smtClean="0"/>
              <a:t>glaucoma </a:t>
            </a:r>
            <a:r>
              <a:rPr lang="en-US" sz="1100" dirty="0"/>
              <a:t>more common as you get older.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Ethnicity – African, Caribbean or Asian origin have a higher risk of having this condition.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Family </a:t>
            </a:r>
            <a:r>
              <a:rPr lang="en-US" sz="1100" dirty="0" smtClean="0"/>
              <a:t>history </a:t>
            </a:r>
            <a:r>
              <a:rPr lang="en-US" sz="1100" dirty="0"/>
              <a:t>– if a parent or sibling has the condition you are more likely to be at risk.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Other medical conditions like diabetes make it more likely</a:t>
            </a:r>
            <a:r>
              <a:rPr lang="en-US" sz="1100" dirty="0" smtClean="0"/>
              <a:t>.</a:t>
            </a:r>
            <a:endParaRPr lang="en-US" sz="1100" dirty="0"/>
          </a:p>
          <a:p>
            <a:pPr algn="l">
              <a:buNone/>
            </a:pPr>
            <a:r>
              <a:rPr lang="en-US" sz="1100" b="1" dirty="0"/>
              <a:t>Effects: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b="1" dirty="0"/>
              <a:t>Glaucoma </a:t>
            </a:r>
            <a:r>
              <a:rPr lang="en-US" sz="1100" dirty="0"/>
              <a:t>– tends to develop slowly over a number of years and affects the peripheral vision </a:t>
            </a:r>
            <a:r>
              <a:rPr lang="en-US" sz="1100" dirty="0" smtClean="0"/>
              <a:t>(edges of </a:t>
            </a:r>
            <a:r>
              <a:rPr lang="en-US" sz="1100" dirty="0"/>
              <a:t>vision)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Most people don’t realise they have it, typically discovered at a routine eye test.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Symptoms that can be experienced include – blurred vision or seeing rainbow coloured circles when in bright light.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Untreated the build up of fluid presses on the </a:t>
            </a:r>
            <a:r>
              <a:rPr lang="en-US" sz="1100" dirty="0" smtClean="0"/>
              <a:t>optic </a:t>
            </a:r>
            <a:r>
              <a:rPr lang="en-US" sz="1100" dirty="0"/>
              <a:t>nerve – </a:t>
            </a:r>
            <a:r>
              <a:rPr lang="en-US" sz="1100" dirty="0" smtClean="0"/>
              <a:t>destroying </a:t>
            </a:r>
            <a:r>
              <a:rPr lang="en-US" sz="1100" dirty="0"/>
              <a:t>it and over time causing blindness.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B14E1EA-9094-F44E-9EBB-D3D82407421C}"/>
              </a:ext>
            </a:extLst>
          </p:cNvPr>
          <p:cNvSpPr txBox="1"/>
          <p:nvPr/>
        </p:nvSpPr>
        <p:spPr>
          <a:xfrm>
            <a:off x="6096000" y="304800"/>
            <a:ext cx="5778500" cy="2646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200" b="1" dirty="0"/>
              <a:t>Age related </a:t>
            </a:r>
            <a:r>
              <a:rPr lang="en-US" sz="1200" b="1" dirty="0" smtClean="0"/>
              <a:t>macular degeneration</a:t>
            </a:r>
            <a:r>
              <a:rPr lang="en-US" sz="1200" b="1" dirty="0"/>
              <a:t>: (AMD)</a:t>
            </a:r>
          </a:p>
          <a:p>
            <a:pPr algn="l"/>
            <a:endParaRPr lang="en-US" sz="1100" b="1" dirty="0" smtClean="0"/>
          </a:p>
          <a:p>
            <a:pPr algn="l"/>
            <a:r>
              <a:rPr lang="en-US" sz="1100" b="1" dirty="0" smtClean="0"/>
              <a:t>Possible </a:t>
            </a:r>
            <a:r>
              <a:rPr lang="en-US" sz="1100" b="1" dirty="0"/>
              <a:t>causes: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AMD linked to smoking, obesity, high blood pressure and family history of the condition – the exact cause is unknown.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100" dirty="0"/>
          </a:p>
          <a:p>
            <a:pPr algn="l"/>
            <a:r>
              <a:rPr lang="en-US" sz="1100" b="1" dirty="0"/>
              <a:t>Effects: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Makes everyday </a:t>
            </a:r>
            <a:r>
              <a:rPr lang="en-US" sz="1100" dirty="0" smtClean="0"/>
              <a:t>activities </a:t>
            </a:r>
            <a:r>
              <a:rPr lang="en-US" sz="1100" dirty="0"/>
              <a:t>like reading and recognising faces more difficult as there is a gradual loss of central vision but not total blindness.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Without any treatment, vision could get worse – </a:t>
            </a:r>
            <a:r>
              <a:rPr lang="en-US" sz="1100" dirty="0" smtClean="0"/>
              <a:t>either </a:t>
            </a:r>
            <a:r>
              <a:rPr lang="en-US" sz="1100" dirty="0"/>
              <a:t>gradually over years (dry AMD) or quickly in months (wet AMD)depending on the type.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/>
              <a:t>Straight </a:t>
            </a:r>
            <a:r>
              <a:rPr lang="en-US" sz="1100" dirty="0"/>
              <a:t>lines are seen as crooked or wavy.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Things look smaller than normal.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Colours aren’t as bright as they used to be.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Hallucinations (seeing things that aren’t there).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243191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295573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81" y="3352800"/>
            <a:ext cx="4787900" cy="250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D5DDBD-1606-6B4A-8A75-E8811527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10553B-697A-3440-8EE8-51C6A777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88" y="4845052"/>
            <a:ext cx="5497512" cy="182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/>
              <a:t>Retinopathy:</a:t>
            </a:r>
          </a:p>
          <a:p>
            <a:pPr marL="0" indent="0">
              <a:buNone/>
            </a:pPr>
            <a:r>
              <a:rPr lang="en-US" sz="1100" b="1"/>
              <a:t>Possible causes:</a:t>
            </a:r>
          </a:p>
          <a:p>
            <a:r>
              <a:rPr lang="en-US" sz="1100"/>
              <a:t>Diabetes complication – caused by high blood sugar levels that damage the retina over time. Over time, high blood sugar levels cause blood vessels to narrow and leak = abnormal blood flow to the retina resulting in cells  in the retina being damaged.</a:t>
            </a:r>
          </a:p>
          <a:p>
            <a:pPr marL="0" indent="0">
              <a:buNone/>
            </a:pPr>
            <a:r>
              <a:rPr lang="en-US" sz="1100" b="1"/>
              <a:t>Effects:</a:t>
            </a:r>
          </a:p>
          <a:p>
            <a:r>
              <a:rPr lang="en-US" sz="1100"/>
              <a:t>If untreated or undiagnosed – can cause blindness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ABA00FE-1FF0-FE44-99EC-09EFBB829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7488" y="244474"/>
            <a:ext cx="5497512" cy="45053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00" b="1" dirty="0"/>
              <a:t>Cataracts:</a:t>
            </a:r>
          </a:p>
          <a:p>
            <a:r>
              <a:rPr lang="en-US" sz="1100" b="1" dirty="0"/>
              <a:t>Possible causes: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Diabetes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Exposure to  Ultra-violet (UV) light in sunlight.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Medications like corticosteroids or statins for a long period of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Smoking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Heavy drinking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Family history of cataracts.</a:t>
            </a:r>
          </a:p>
          <a:p>
            <a:r>
              <a:rPr lang="en-US" sz="1100" b="1" dirty="0"/>
              <a:t>Effects: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Lens changes – caused by ageing, </a:t>
            </a:r>
            <a:r>
              <a:rPr lang="en-US" sz="1100" dirty="0" smtClean="0"/>
              <a:t>results in </a:t>
            </a:r>
            <a:r>
              <a:rPr lang="en-US" sz="1100" dirty="0"/>
              <a:t>cloudy patches developing in the lens.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Cloudy, misty or blurred vision.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Colours appear less clear or paler.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Small patches of vision that isn’t as clear.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Dazzled or uncomfortable in bright light.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Harder to see in dim </a:t>
            </a:r>
            <a:r>
              <a:rPr lang="en-US" sz="1100" dirty="0" err="1"/>
              <a:t>lor</a:t>
            </a:r>
            <a:r>
              <a:rPr lang="en-US" sz="1100" dirty="0"/>
              <a:t> bright light. Bright light may cause discomfort to look 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Double vision.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946E03E-CCF1-904B-971F-C666F97227B8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3ADB8F-1672-0242-9F0A-16DC7050E123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B37CAF-7E4F-DA46-8814-030CE29BE496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59144"/>
            <a:ext cx="5791200" cy="316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95262"/>
            <a:ext cx="617923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72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F24291-A59C-7844-B076-1230FC85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141006"/>
            <a:ext cx="736600" cy="3161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200" b="1" dirty="0"/>
              <a:t>The Ear: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F8BB9A-BAD5-1D41-A85C-02F9E66B5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533400"/>
            <a:ext cx="6629400" cy="3352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100" b="1" dirty="0"/>
              <a:t>Eardrum </a:t>
            </a:r>
            <a:r>
              <a:rPr lang="en-US" sz="1100" dirty="0"/>
              <a:t>– also known as the tympanic </a:t>
            </a:r>
            <a:r>
              <a:rPr lang="en-US" sz="1100" dirty="0" smtClean="0"/>
              <a:t>membrane </a:t>
            </a:r>
            <a:r>
              <a:rPr lang="en-US" sz="1100" dirty="0"/>
              <a:t>– thin layer of tissue that receives sound vibrations and transmits them to the middle ear cavity.</a:t>
            </a:r>
          </a:p>
          <a:p>
            <a:r>
              <a:rPr lang="en-US" sz="1100" b="1" dirty="0"/>
              <a:t>Stapes/incus/malleus ear bones</a:t>
            </a:r>
            <a:r>
              <a:rPr lang="en-US" sz="1100" dirty="0"/>
              <a:t> – also known as the stirrup/anvil and hammer are small bones that amplify sound waves and transmit vibrations across the middle ear to the cochlea.</a:t>
            </a:r>
          </a:p>
          <a:p>
            <a:r>
              <a:rPr lang="en-US" sz="1100" b="1" dirty="0"/>
              <a:t>Cochlea </a:t>
            </a:r>
            <a:r>
              <a:rPr lang="en-US" sz="1100" dirty="0"/>
              <a:t>– contains a jelly like fluid in a coiled tube (a bit like a snail’s shell) – vibrations pass through the fluid and </a:t>
            </a:r>
            <a:r>
              <a:rPr lang="en-US" sz="1100" dirty="0" smtClean="0"/>
              <a:t>are </a:t>
            </a:r>
            <a:r>
              <a:rPr lang="en-US" sz="1100" dirty="0"/>
              <a:t>converted into neural messages and passed via the auditory nerve to the brain.</a:t>
            </a:r>
          </a:p>
          <a:p>
            <a:r>
              <a:rPr lang="en-US" sz="1100" b="1" dirty="0"/>
              <a:t>Organ of </a:t>
            </a:r>
            <a:r>
              <a:rPr lang="en-US" sz="1100" b="1" dirty="0" err="1"/>
              <a:t>corti</a:t>
            </a:r>
            <a:r>
              <a:rPr lang="en-US" sz="1100" b="1" dirty="0"/>
              <a:t> –</a:t>
            </a:r>
            <a:r>
              <a:rPr lang="en-US" sz="1100" dirty="0"/>
              <a:t> locate din the cochlea, it is lined with rows of </a:t>
            </a:r>
            <a:r>
              <a:rPr lang="en-US" sz="1100" dirty="0" smtClean="0"/>
              <a:t>hair </a:t>
            </a:r>
            <a:r>
              <a:rPr lang="en-US" sz="1100" dirty="0"/>
              <a:t>cells that convert sound vibrations into nerve impulses.</a:t>
            </a:r>
          </a:p>
          <a:p>
            <a:r>
              <a:rPr lang="en-US" sz="1100" b="1" dirty="0"/>
              <a:t>Eustachian tube </a:t>
            </a:r>
            <a:r>
              <a:rPr lang="en-US" sz="1100" dirty="0"/>
              <a:t>– connects the middle ear to the throat, ensure the pressure in the middle ear is equal to the pressure </a:t>
            </a:r>
            <a:r>
              <a:rPr lang="en-US" sz="1100" dirty="0" smtClean="0"/>
              <a:t>outside </a:t>
            </a:r>
            <a:r>
              <a:rPr lang="en-US" sz="1100" dirty="0"/>
              <a:t>the ear.</a:t>
            </a:r>
          </a:p>
          <a:p>
            <a:r>
              <a:rPr lang="en-US" sz="1100" b="1" dirty="0"/>
              <a:t>Round window –</a:t>
            </a:r>
            <a:r>
              <a:rPr lang="en-US" sz="1100" dirty="0"/>
              <a:t> a drum-like membrane, vibration from the oval window pass through to the cochlea.</a:t>
            </a:r>
          </a:p>
          <a:p>
            <a:r>
              <a:rPr lang="en-US" sz="1100" b="1" dirty="0"/>
              <a:t>Auditory nerve </a:t>
            </a:r>
            <a:r>
              <a:rPr lang="en-US" sz="1100" dirty="0"/>
              <a:t>– bundle of nerve fibres that carry hearing </a:t>
            </a:r>
            <a:r>
              <a:rPr lang="en-US" sz="1100" dirty="0" smtClean="0"/>
              <a:t>information </a:t>
            </a:r>
            <a:r>
              <a:rPr lang="en-US" sz="1100" dirty="0"/>
              <a:t>between the cochlea and the brain.</a:t>
            </a:r>
          </a:p>
          <a:p>
            <a:r>
              <a:rPr lang="en-US" sz="1100" b="1" dirty="0"/>
              <a:t>Semi-circular canals and ampullae </a:t>
            </a:r>
            <a:r>
              <a:rPr lang="en-US" sz="1100" dirty="0"/>
              <a:t>– tiny fluid filled tubes in the </a:t>
            </a:r>
            <a:r>
              <a:rPr lang="en-US" sz="1100" dirty="0" smtClean="0"/>
              <a:t>inner </a:t>
            </a:r>
            <a:r>
              <a:rPr lang="en-US" sz="1100" dirty="0"/>
              <a:t>ear that help with balance – they have nothing to do with hearing. They are lined with cilia and as the movement of the </a:t>
            </a:r>
            <a:r>
              <a:rPr lang="en-US" sz="1100" dirty="0" smtClean="0"/>
              <a:t>cilia </a:t>
            </a:r>
            <a:r>
              <a:rPr lang="en-US" sz="1100" dirty="0"/>
              <a:t>are communicated with the </a:t>
            </a:r>
            <a:r>
              <a:rPr lang="en-US" sz="1100" dirty="0" smtClean="0"/>
              <a:t>brain, </a:t>
            </a:r>
            <a:r>
              <a:rPr lang="en-US" sz="1100" dirty="0"/>
              <a:t>they work a bit like a motion sensor and help us to keep out balance.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4800600" cy="655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Malfunctions of the eye – monitoring and treatment</a:t>
            </a:r>
            <a:endParaRPr lang="en-US" sz="1100" b="1" dirty="0">
              <a:solidFill>
                <a:prstClr val="black"/>
              </a:solidFill>
            </a:endParaRP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Glaucoma: treatments aim to reduce the pressure in the eye </a:t>
            </a:r>
            <a:r>
              <a:rPr lang="en-US" sz="1100" b="1" dirty="0" smtClean="0">
                <a:solidFill>
                  <a:prstClr val="black"/>
                </a:solidFill>
              </a:rPr>
              <a:t>or </a:t>
            </a:r>
            <a:r>
              <a:rPr lang="en-US" sz="1100" b="1" dirty="0">
                <a:solidFill>
                  <a:prstClr val="black"/>
                </a:solidFill>
              </a:rPr>
              <a:t>prevent vision worsening.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Eye drops administered daily – self administered.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Regular </a:t>
            </a:r>
            <a:r>
              <a:rPr lang="en-US" sz="1100" dirty="0">
                <a:solidFill>
                  <a:prstClr val="black"/>
                </a:solidFill>
              </a:rPr>
              <a:t>eye appointments to monitor the condition and check the eye drops are working.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Laser treatment </a:t>
            </a:r>
            <a:r>
              <a:rPr lang="en-US" sz="1100" dirty="0" smtClean="0">
                <a:solidFill>
                  <a:prstClr val="black"/>
                </a:solidFill>
              </a:rPr>
              <a:t>to </a:t>
            </a:r>
            <a:r>
              <a:rPr lang="en-US" sz="1100" dirty="0">
                <a:solidFill>
                  <a:prstClr val="black"/>
                </a:solidFill>
              </a:rPr>
              <a:t>open up blocked drainage tubes or to reduce the fluid production in the eye.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Surgery to improve the fluid drainage.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prstClr val="black"/>
              </a:solidFill>
            </a:endParaRP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AMD: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Dry AMD –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no </a:t>
            </a:r>
            <a:r>
              <a:rPr lang="en-US" sz="1100" dirty="0" smtClean="0">
                <a:solidFill>
                  <a:prstClr val="black"/>
                </a:solidFill>
              </a:rPr>
              <a:t>treatment </a:t>
            </a:r>
            <a:r>
              <a:rPr lang="en-US" sz="1100" dirty="0">
                <a:solidFill>
                  <a:prstClr val="black"/>
                </a:solidFill>
              </a:rPr>
              <a:t>to cure the condition, advised top stop smoking, healthy diet with plenty of leafy green vegetables and taking dietary supplements to slow the progression of the condition.</a:t>
            </a:r>
          </a:p>
          <a:p>
            <a:pPr lvl="0"/>
            <a:endParaRPr lang="en-US" sz="1100" b="1" dirty="0">
              <a:solidFill>
                <a:prstClr val="black"/>
              </a:solidFill>
            </a:endParaRP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Wet AMD: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Scans to monitor the condition – regular.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Injections in to the eye – monthly to begin with and then reduced if possible, but ongoing.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Photodynamic therapy – laser treatment, a light sensitive dye </a:t>
            </a:r>
            <a:r>
              <a:rPr lang="en-US" sz="1100" dirty="0" smtClean="0">
                <a:solidFill>
                  <a:prstClr val="black"/>
                </a:solidFill>
              </a:rPr>
              <a:t>is </a:t>
            </a:r>
            <a:r>
              <a:rPr lang="en-US" sz="1100" dirty="0">
                <a:solidFill>
                  <a:prstClr val="black"/>
                </a:solidFill>
              </a:rPr>
              <a:t>injected into the eye and a laser used to </a:t>
            </a:r>
            <a:r>
              <a:rPr lang="en-US" sz="1100" dirty="0" smtClean="0">
                <a:solidFill>
                  <a:prstClr val="black"/>
                </a:solidFill>
              </a:rPr>
              <a:t>activate </a:t>
            </a:r>
            <a:r>
              <a:rPr lang="en-US" sz="1100" dirty="0">
                <a:solidFill>
                  <a:prstClr val="black"/>
                </a:solidFill>
              </a:rPr>
              <a:t>the dye to destroy abnormal blood vessels.</a:t>
            </a:r>
          </a:p>
          <a:p>
            <a:pPr lvl="0"/>
            <a:endParaRPr lang="en-US" sz="1100" dirty="0">
              <a:solidFill>
                <a:prstClr val="black"/>
              </a:solidFill>
            </a:endParaRP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Cataracts:</a:t>
            </a:r>
            <a:endParaRPr lang="en-US" sz="1100" dirty="0">
              <a:solidFill>
                <a:prstClr val="black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Regular </a:t>
            </a:r>
            <a:r>
              <a:rPr lang="en-US" sz="1100" dirty="0">
                <a:solidFill>
                  <a:prstClr val="black"/>
                </a:solidFill>
              </a:rPr>
              <a:t>eye examinations </a:t>
            </a:r>
            <a:r>
              <a:rPr lang="en-US" sz="1100" dirty="0" smtClean="0">
                <a:solidFill>
                  <a:prstClr val="black"/>
                </a:solidFill>
              </a:rPr>
              <a:t>to </a:t>
            </a:r>
            <a:r>
              <a:rPr lang="en-US" sz="1100" dirty="0">
                <a:solidFill>
                  <a:prstClr val="black"/>
                </a:solidFill>
              </a:rPr>
              <a:t>monitor the condition.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Stronger glasses </a:t>
            </a:r>
            <a:r>
              <a:rPr lang="en-US" sz="1100" dirty="0" smtClean="0">
                <a:solidFill>
                  <a:prstClr val="black"/>
                </a:solidFill>
              </a:rPr>
              <a:t>and brighter </a:t>
            </a:r>
            <a:r>
              <a:rPr lang="en-US" sz="1100" dirty="0">
                <a:solidFill>
                  <a:prstClr val="black"/>
                </a:solidFill>
              </a:rPr>
              <a:t>reading lights help for a while.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Surgery will be needed to remove the lens and replace it  (one eye at a time to make sure it works well)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prstClr val="black"/>
              </a:solidFill>
            </a:endParaRP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Retinopathy: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Blood sugar levels monitored and controlled as well as blood pressure and cholesterol checks.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Diabetic eye screening appointments.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Medication injected into the eyes.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Laser </a:t>
            </a:r>
            <a:r>
              <a:rPr lang="en-US" sz="1100" dirty="0" smtClean="0">
                <a:solidFill>
                  <a:prstClr val="black"/>
                </a:solidFill>
              </a:rPr>
              <a:t>treatment.</a:t>
            </a:r>
            <a:endParaRPr lang="en-US" sz="1100" dirty="0">
              <a:solidFill>
                <a:prstClr val="black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Scar tissue removed in surgery</a:t>
            </a:r>
            <a:r>
              <a:rPr lang="en-US" sz="1100" dirty="0" smtClean="0">
                <a:solidFill>
                  <a:prstClr val="black"/>
                </a:solidFill>
              </a:rPr>
              <a:t>.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3075" name="Picture 3" descr="C:\Users\ap.CURRICULUM\Downloads\IMG_09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/>
          <a:stretch/>
        </p:blipFill>
        <p:spPr bwMode="auto">
          <a:xfrm>
            <a:off x="5716424" y="3974924"/>
            <a:ext cx="5715000" cy="28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8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5FBDA5-E266-E441-AC3A-17AB0E6FED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4800" y="304800"/>
            <a:ext cx="4114800" cy="5429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b="1" dirty="0"/>
              <a:t>Malfunctions of the ear:</a:t>
            </a:r>
          </a:p>
          <a:p>
            <a:pPr algn="l">
              <a:buNone/>
            </a:pPr>
            <a:r>
              <a:rPr lang="en-US" sz="1100" b="1" dirty="0"/>
              <a:t>Deafness: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Gradual hearing loss – can be due </a:t>
            </a:r>
            <a:r>
              <a:rPr lang="en-US" sz="1100" dirty="0" smtClean="0"/>
              <a:t>to </a:t>
            </a:r>
            <a:r>
              <a:rPr lang="en-US" sz="1100" dirty="0"/>
              <a:t>ageing exposure to loud noises over many years (like factory noise)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Conductive hearing loss – could be as a result of a blockage caused by earwax or as a result of infection and a build up of fluid, a perforated ear drum or changes in </a:t>
            </a:r>
            <a:r>
              <a:rPr lang="en-US" sz="1100" dirty="0" err="1" smtClean="0"/>
              <a:t>oestrogen</a:t>
            </a:r>
            <a:r>
              <a:rPr lang="en-US" sz="1100" dirty="0" smtClean="0"/>
              <a:t> </a:t>
            </a:r>
            <a:r>
              <a:rPr lang="en-US" sz="1100" dirty="0"/>
              <a:t>levels in women – for example during pregnancy. It could also be a genetic trait.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err="1"/>
              <a:t>Sensorineural</a:t>
            </a:r>
            <a:r>
              <a:rPr lang="en-US" sz="1100" dirty="0"/>
              <a:t> hearing loss – caused by </a:t>
            </a:r>
            <a:r>
              <a:rPr lang="en-US" sz="1100" dirty="0" smtClean="0"/>
              <a:t>damage </a:t>
            </a:r>
            <a:r>
              <a:rPr lang="en-US" sz="1100" dirty="0"/>
              <a:t>to the hair cells in the inner ear or </a:t>
            </a:r>
            <a:r>
              <a:rPr lang="en-US" sz="1100" dirty="0" smtClean="0"/>
              <a:t>damage </a:t>
            </a:r>
            <a:r>
              <a:rPr lang="en-US" sz="1100" dirty="0"/>
              <a:t>to the auditory nerve. Can be </a:t>
            </a:r>
            <a:r>
              <a:rPr lang="en-US" sz="1100" dirty="0" smtClean="0"/>
              <a:t>caused by </a:t>
            </a:r>
            <a:r>
              <a:rPr lang="en-US" sz="1100" dirty="0"/>
              <a:t>viral infections like; mumps, measles, and </a:t>
            </a:r>
            <a:r>
              <a:rPr lang="en-US" sz="1100" dirty="0" smtClean="0"/>
              <a:t>meningitis. or </a:t>
            </a:r>
            <a:r>
              <a:rPr lang="en-US" sz="1100" dirty="0"/>
              <a:t>a blow to the head or exposure </a:t>
            </a:r>
            <a:r>
              <a:rPr lang="en-US" sz="1100" dirty="0" smtClean="0"/>
              <a:t>to </a:t>
            </a:r>
            <a:r>
              <a:rPr lang="en-US" sz="1100" dirty="0"/>
              <a:t>an extremely loud noise like an explosion.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100" dirty="0"/>
          </a:p>
          <a:p>
            <a:pPr algn="l">
              <a:buNone/>
            </a:pPr>
            <a:r>
              <a:rPr lang="en-US" sz="1100" b="1" dirty="0"/>
              <a:t>Effects: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Difficulty hearing people clearly or misunderstanding what they are saying.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Having to ask people </a:t>
            </a:r>
            <a:r>
              <a:rPr lang="en-US" sz="1100" dirty="0" smtClean="0"/>
              <a:t>to </a:t>
            </a:r>
            <a:r>
              <a:rPr lang="en-US" sz="1100" dirty="0"/>
              <a:t>repeat themselves.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Difficult to hear people on the phone.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More tricky to keep up with a </a:t>
            </a:r>
            <a:r>
              <a:rPr lang="en-US" sz="1100" dirty="0" smtClean="0"/>
              <a:t>conversation.</a:t>
            </a:r>
            <a:endParaRPr lang="en-US" sz="11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Having to turn the volume up on the TV or music – louder than most need it.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Complete loss of hearing = deafness leading to needing a hearing aid or </a:t>
            </a:r>
            <a:r>
              <a:rPr lang="en-US" sz="1100" dirty="0" smtClean="0"/>
              <a:t>implant.</a:t>
            </a:r>
            <a:endParaRPr lang="en-US" sz="1100" dirty="0"/>
          </a:p>
          <a:p>
            <a:pPr algn="l">
              <a:buNone/>
            </a:pPr>
            <a:endParaRPr lang="en-US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2036762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C01CBF4-2859-804B-A1B9-44957A1EC8F7}"/>
              </a:ext>
            </a:extLst>
          </p:cNvPr>
          <p:cNvSpPr txBox="1">
            <a:spLocks/>
          </p:cNvSpPr>
          <p:nvPr/>
        </p:nvSpPr>
        <p:spPr>
          <a:xfrm>
            <a:off x="4648200" y="914400"/>
            <a:ext cx="44196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Ear wax can be softened with ear drops or sucked out.</a:t>
            </a:r>
          </a:p>
          <a:p>
            <a:r>
              <a:rPr lang="en-US" sz="1100" dirty="0" smtClean="0"/>
              <a:t>Hearing aid.</a:t>
            </a:r>
          </a:p>
          <a:p>
            <a:r>
              <a:rPr lang="en-US" sz="1100" dirty="0" smtClean="0"/>
              <a:t>Implants – devices attached to the skull or placed deep inside the ear, for example cochlea implant.</a:t>
            </a:r>
          </a:p>
          <a:p>
            <a:r>
              <a:rPr lang="en-US" sz="1100" dirty="0" smtClean="0"/>
              <a:t>Learning new communication methods like sign language or lip reading</a:t>
            </a:r>
            <a:endParaRPr lang="en-US" sz="11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01239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4520" y="2590800"/>
            <a:ext cx="7239000" cy="1123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Exam Tips: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 smtClean="0"/>
              <a:t>Make sure you know the different parts of the eye and their functions and use the correct terminology in your exam responses.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 smtClean="0"/>
              <a:t>Know the different parts of the year and use accurate terminology in question responses.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 smtClean="0"/>
              <a:t>For malfunctions of both the eye and ear, know some possible causes and effects of each malfunction.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100" dirty="0" smtClean="0"/>
              <a:t>Be able to describe treatments for both eye and ear malfunctions.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4520" y="3810000"/>
            <a:ext cx="7239000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/>
              <a:t>Revision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Practice labelling both eye and ear diagrams.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Use your knowledge of the ear and create a flow chart to show how sound reaches the brain.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Create flashcards for malfunctions, including; causes, effects, monitoring and treatments.</a:t>
            </a:r>
            <a:endParaRPr lang="en-GB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684520" y="4724400"/>
            <a:ext cx="529768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/>
              <a:t>Check your knowledge, try these questions: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200" dirty="0" smtClean="0"/>
              <a:t>What is the function of the (a) iris   (b) macula   (c) lens?      (3 marks)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200" dirty="0" smtClean="0"/>
              <a:t>Describe the function of the tear glands (2 marks)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200" dirty="0" smtClean="0"/>
              <a:t>State the function of the ear drum. (1 mark)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200" dirty="0" smtClean="0"/>
              <a:t>What is the biological cause of glaucoma? (3 marks)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200" dirty="0" smtClean="0"/>
              <a:t>Give four examples how AMD can affect vision? (4 marks)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200" dirty="0" smtClean="0"/>
              <a:t>How does a lens change when affected by cataracts? (1 mark)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200" dirty="0" smtClean="0"/>
              <a:t>Describe the cause of retinopathy. (6 marks)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200" dirty="0" smtClean="0"/>
              <a:t>State four causes of deafness. (4 marks)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484" y="4724400"/>
            <a:ext cx="14460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471AC5934984596652C01BEA8936A" ma:contentTypeVersion="12" ma:contentTypeDescription="Create a new document." ma:contentTypeScope="" ma:versionID="feb26af90ac905e2bca557270678a4bc">
  <xsd:schema xmlns:xsd="http://www.w3.org/2001/XMLSchema" xmlns:xs="http://www.w3.org/2001/XMLSchema" xmlns:p="http://schemas.microsoft.com/office/2006/metadata/properties" xmlns:ns2="18999902-e0e1-46b9-8069-9040d1208bed" xmlns:ns3="936c6605-b322-41ae-92d4-b4baec53c1b0" targetNamespace="http://schemas.microsoft.com/office/2006/metadata/properties" ma:root="true" ma:fieldsID="3c177ba93cd2f09d614108502ab0b545" ns2:_="" ns3:_="">
    <xsd:import namespace="18999902-e0e1-46b9-8069-9040d1208bed"/>
    <xsd:import namespace="936c6605-b322-41ae-92d4-b4baec53c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99902-e0e1-46b9-8069-9040d1208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c6605-b322-41ae-92d4-b4baec53c1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ABA14D-1211-4167-AEC5-F1A4D5C30173}"/>
</file>

<file path=customXml/itemProps2.xml><?xml version="1.0" encoding="utf-8"?>
<ds:datastoreItem xmlns:ds="http://schemas.openxmlformats.org/officeDocument/2006/customXml" ds:itemID="{E7296D67-6DE5-45D1-ACDC-FE53D53F1BF7}"/>
</file>

<file path=customXml/itemProps3.xml><?xml version="1.0" encoding="utf-8"?>
<ds:datastoreItem xmlns:ds="http://schemas.openxmlformats.org/officeDocument/2006/customXml" ds:itemID="{AFC606CE-F462-4011-86A3-86A9C8B4B6E6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1720</Words>
  <Application>Microsoft Office PowerPoint</Application>
  <PresentationFormat>Custom</PresentationFormat>
  <Paragraphs>137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Unit 4: Physiology ad Anatomy Knowledge Organiser</vt:lpstr>
      <vt:lpstr>PowerPoint Presentation</vt:lpstr>
      <vt:lpstr>PowerPoint Presentation</vt:lpstr>
      <vt:lpstr>PowerPoint Presentation</vt:lpstr>
      <vt:lpstr>The Ear: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Physiology ad Anatomy Knowledge Organiser</dc:title>
  <dc:creator>Ellys Pollon</dc:creator>
  <cp:lastModifiedBy>Ailie Pollon</cp:lastModifiedBy>
  <cp:revision>7</cp:revision>
  <dcterms:created xsi:type="dcterms:W3CDTF">2019-11-29T18:06:51Z</dcterms:created>
  <dcterms:modified xsi:type="dcterms:W3CDTF">2019-12-02T10:24:16Z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0x010100E7A471AC5934984596652C01BEA8936A</vt:lpwstr>
  </property>
</Properties>
</file>